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docx" ContentType="application/vnd.openxmlformats-officedocument.wordprocessingml.document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257" r:id="rId3"/>
    <p:sldId id="260" r:id="rId4"/>
    <p:sldId id="261" r:id="rId5"/>
    <p:sldId id="263" r:id="rId6"/>
    <p:sldId id="264" r:id="rId7"/>
    <p:sldId id="265" r:id="rId8"/>
    <p:sldId id="267" r:id="rId9"/>
    <p:sldId id="268" r:id="rId10"/>
    <p:sldId id="269" r:id="rId11"/>
    <p:sldId id="271" r:id="rId12"/>
    <p:sldId id="270" r:id="rId13"/>
    <p:sldId id="272" r:id="rId14"/>
    <p:sldId id="273" r:id="rId15"/>
    <p:sldId id="274" r:id="rId16"/>
  </p:sldIdLst>
  <p:sldSz cx="9144000" cy="6858000" type="screen4x3"/>
  <p:notesSz cx="6735763" cy="9866313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Sin estilo ni cuadrícula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128" autoAdjust="0"/>
    <p:restoredTop sz="94709" autoAdjust="0"/>
  </p:normalViewPr>
  <p:slideViewPr>
    <p:cSldViewPr>
      <p:cViewPr varScale="1">
        <p:scale>
          <a:sx n="72" d="100"/>
          <a:sy n="72" d="100"/>
        </p:scale>
        <p:origin x="-47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10.emf"/></Relationships>
</file>

<file path=ppt/drawings/_rels/vmlDrawing1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1.emf"/></Relationships>
</file>

<file path=ppt/drawings/_rels/vmlDrawing1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2.emf"/></Relationships>
</file>

<file path=ppt/drawings/_rels/vmlDrawing1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3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e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9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1558725E-E066-4B82-B30C-010C8F6C0A14}" type="datetimeFigureOut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s-ES" noProof="0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73100" y="4686300"/>
            <a:ext cx="5389563" cy="44402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  <a:endParaRPr lang="es-ES" noProof="0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9371013"/>
            <a:ext cx="2919413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9AAADD4B-A01A-457F-BD7B-CE67BA791ACF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EDEEED-E047-4837-83A4-41C4DDA9DE6C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A656F8-72B0-43BA-A77C-88B8D16B3111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829BB7-3F06-482F-8BD9-71E1FDF9C710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C86107-BFCD-4F9C-89FE-19CDE0362665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59E302-B0E1-4A90-99DC-0D8001C945FF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F80893-04E6-4C0D-A397-89902043935C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1756A8-FFBE-4C79-A7FE-409BD619C184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0CD69B-BA89-4D73-92C8-EBF96E03905C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18AEFB-865C-4A35-9C63-B85AAFC5BA24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ED1F9-762B-43EB-A9C9-DA67A537A093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6AB5E4-DC0A-452B-83D5-4CC14482F0D7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E9EBFD-3975-4446-AD6E-60358E9E1E33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5C5CB4-C059-4A7F-9B04-FE8663BDA1B8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8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56F525-435E-4A82-9210-F4473014362F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715AD3-667C-4381-83CC-617C72A89FE6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4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682166-B48B-43AB-A0FD-74715957CFD3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0C519E-88E4-4F2E-9CEF-8CDCBFDFBA39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69F4E8-5B7B-489B-9185-CE266A2CE7C8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5994EC-FCDB-4380-85BB-B0029C8ACC4E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E86934-D30B-433F-AC3A-FC94005DBD93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AD4589-2682-4915-9686-7CCAC1550041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49D67A-3372-4A49-BAE7-0E6791C011CA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1 Marcador de título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título del patrón</a:t>
            </a:r>
          </a:p>
        </p:txBody>
      </p:sp>
      <p:sp>
        <p:nvSpPr>
          <p:cNvPr id="1027" name="2 Marcador de texto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3A048C2-0BEF-4676-981D-E26AE1A17775}" type="datetime1">
              <a:rPr lang="es-ES"/>
              <a:pPr>
                <a:defRPr/>
              </a:pPr>
              <a:t>01/10/2013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B418553-64D3-44AC-96F3-B24E97F6BCA7}" type="slidenum">
              <a:rPr lang="es-ES"/>
              <a:pPr>
                <a:defRPr/>
              </a:pPr>
              <a:t>‹#›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888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8.v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999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9.v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101010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0.v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111111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1.v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121212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2.v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131313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3.v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111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222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333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444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555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5.v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666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6.v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Documento_de_Microsoft_Office_Word777.doc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7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5 Título"/>
          <p:cNvSpPr>
            <a:spLocks noGrp="1"/>
          </p:cNvSpPr>
          <p:nvPr>
            <p:ph type="ctrTitle"/>
          </p:nvPr>
        </p:nvSpPr>
        <p:spPr>
          <a:xfrm>
            <a:off x="684213" y="1268413"/>
            <a:ext cx="7772400" cy="1470025"/>
          </a:xfrm>
        </p:spPr>
        <p:txBody>
          <a:bodyPr/>
          <a:lstStyle/>
          <a:p>
            <a:pPr eaLnBrk="1" hangingPunct="1"/>
            <a:r>
              <a:rPr lang="es-ES" sz="2400" smtClean="0">
                <a:latin typeface="Arial" charset="0"/>
                <a:cs typeface="Arial" charset="0"/>
              </a:rPr>
              <a:t>VALOR DE MERCADO EN ADUANAS Y EN </a:t>
            </a:r>
            <a:br>
              <a:rPr lang="es-ES" sz="2400" smtClean="0">
                <a:latin typeface="Arial" charset="0"/>
                <a:cs typeface="Arial" charset="0"/>
              </a:rPr>
            </a:br>
            <a:r>
              <a:rPr lang="es-ES" sz="2400" smtClean="0">
                <a:latin typeface="Arial" charset="0"/>
                <a:cs typeface="Arial" charset="0"/>
              </a:rPr>
              <a:t>PRECIOS DE TRANSFERENCIA</a:t>
            </a:r>
            <a:br>
              <a:rPr lang="es-ES" sz="2400" smtClean="0">
                <a:latin typeface="Arial" charset="0"/>
                <a:cs typeface="Arial" charset="0"/>
              </a:rPr>
            </a:br>
            <a:r>
              <a:rPr lang="es-ES" sz="2400" smtClean="0">
                <a:latin typeface="Arial" charset="0"/>
                <a:cs typeface="Arial" charset="0"/>
              </a:rPr>
              <a:t>¿ES POSIBLE UN ÚNICO VALOR?</a:t>
            </a:r>
          </a:p>
        </p:txBody>
      </p:sp>
      <p:sp>
        <p:nvSpPr>
          <p:cNvPr id="7" name="6 Subtítulo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 eaLnBrk="1" hangingPunct="1"/>
            <a:r>
              <a:rPr lang="es-ES" sz="2000" smtClean="0">
                <a:solidFill>
                  <a:schemeClr val="tx1"/>
                </a:solidFill>
                <a:latin typeface="Arial" charset="0"/>
                <a:cs typeface="Arial" charset="0"/>
              </a:rPr>
              <a:t>14° CONGRESO TRIBUTARIO</a:t>
            </a:r>
          </a:p>
          <a:p>
            <a:pPr algn="r" eaLnBrk="1" hangingPunct="1"/>
            <a:r>
              <a:rPr lang="es-ES" sz="2000" smtClean="0">
                <a:solidFill>
                  <a:schemeClr val="tx1"/>
                </a:solidFill>
                <a:latin typeface="Arial" charset="0"/>
                <a:cs typeface="Arial" charset="0"/>
              </a:rPr>
              <a:t>Octubre 2013. Buenos Aires</a:t>
            </a:r>
          </a:p>
          <a:p>
            <a:pPr algn="r" eaLnBrk="1" hangingPunct="1"/>
            <a:r>
              <a:rPr lang="es-ES" sz="1800" smtClean="0">
                <a:solidFill>
                  <a:schemeClr val="tx1"/>
                </a:solidFill>
                <a:latin typeface="Arial" charset="0"/>
                <a:cs typeface="Arial" charset="0"/>
              </a:rPr>
              <a:t>TEODORO CORDÓN EZQUERRO</a:t>
            </a:r>
          </a:p>
          <a:p>
            <a:pPr algn="r" eaLnBrk="1" hangingPunct="1"/>
            <a:r>
              <a:rPr lang="es-ES" smtClean="0">
                <a:solidFill>
                  <a:srgbClr val="898989"/>
                </a:solidFill>
                <a:latin typeface="Arial" charset="0"/>
                <a:cs typeface="Arial" charset="0"/>
              </a:rPr>
              <a:t> 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33125D5-F9B6-45EA-8207-96ACCCB65171}" type="slidenum">
              <a:rPr lang="es-ES"/>
              <a:pPr>
                <a:defRPr/>
              </a:pPr>
              <a:t>1</a:t>
            </a:fld>
            <a:endParaRPr lang="es-E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CFDF593-717E-4550-B1AD-FEA697B841D2}" type="slidenum">
              <a:rPr lang="es-ES"/>
              <a:pPr>
                <a:defRPr/>
              </a:pPr>
              <a:t>10</a:t>
            </a:fld>
            <a:endParaRPr lang="es-ES"/>
          </a:p>
        </p:txBody>
      </p:sp>
      <p:graphicFrame>
        <p:nvGraphicFramePr>
          <p:cNvPr id="25602" name="Object 2"/>
          <p:cNvGraphicFramePr>
            <a:graphicFrameLocks noChangeAspect="1"/>
          </p:cNvGraphicFramePr>
          <p:nvPr/>
        </p:nvGraphicFramePr>
        <p:xfrm>
          <a:off x="977900" y="977900"/>
          <a:ext cx="7110413" cy="4051300"/>
        </p:xfrm>
        <a:graphic>
          <a:graphicData uri="http://schemas.openxmlformats.org/presentationml/2006/ole">
            <p:oleObj spid="_x0000_s25602" name="Documento" r:id="rId3" imgW="5575871" imgH="3182683" progId="">
              <p:embed/>
            </p:oleObj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A4D59E9-D602-47FA-91A7-A5CF33081872}" type="slidenum">
              <a:rPr lang="es-ES"/>
              <a:pPr>
                <a:defRPr/>
              </a:pPr>
              <a:t>11</a:t>
            </a:fld>
            <a:endParaRPr lang="es-ES"/>
          </a:p>
        </p:txBody>
      </p:sp>
      <p:graphicFrame>
        <p:nvGraphicFramePr>
          <p:cNvPr id="26626" name="Object 2"/>
          <p:cNvGraphicFramePr>
            <a:graphicFrameLocks noChangeAspect="1"/>
          </p:cNvGraphicFramePr>
          <p:nvPr/>
        </p:nvGraphicFramePr>
        <p:xfrm>
          <a:off x="930275" y="977900"/>
          <a:ext cx="7378700" cy="5106988"/>
        </p:xfrm>
        <a:graphic>
          <a:graphicData uri="http://schemas.openxmlformats.org/presentationml/2006/ole">
            <p:oleObj spid="_x0000_s26626" name="Documento" r:id="rId3" imgW="5575871" imgH="3862528" progId="">
              <p:embed/>
            </p:oleObj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11F553C-0C15-4A90-B115-31FC013A6C78}" type="slidenum">
              <a:rPr lang="es-ES"/>
              <a:pPr>
                <a:defRPr/>
              </a:pPr>
              <a:t>12</a:t>
            </a:fld>
            <a:endParaRPr lang="es-ES"/>
          </a:p>
        </p:txBody>
      </p:sp>
      <p:graphicFrame>
        <p:nvGraphicFramePr>
          <p:cNvPr id="27653" name="Object 5"/>
          <p:cNvGraphicFramePr>
            <a:graphicFrameLocks noChangeAspect="1"/>
          </p:cNvGraphicFramePr>
          <p:nvPr/>
        </p:nvGraphicFramePr>
        <p:xfrm>
          <a:off x="1331913" y="1484313"/>
          <a:ext cx="6769100" cy="2736850"/>
        </p:xfrm>
        <a:graphic>
          <a:graphicData uri="http://schemas.openxmlformats.org/presentationml/2006/ole">
            <p:oleObj spid="_x0000_s27653" name="Documento" r:id="rId3" imgW="5575871" imgH="1400697" progId="">
              <p:embed/>
            </p:oleObj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F7FA-DBB2-4CC5-968F-06BD39A94C84}" type="slidenum">
              <a:rPr lang="es-ES"/>
              <a:pPr>
                <a:defRPr/>
              </a:pPr>
              <a:t>13</a:t>
            </a:fld>
            <a:endParaRPr lang="es-ES"/>
          </a:p>
        </p:txBody>
      </p:sp>
      <p:graphicFrame>
        <p:nvGraphicFramePr>
          <p:cNvPr id="45059" name="Object 3"/>
          <p:cNvGraphicFramePr>
            <a:graphicFrameLocks noChangeAspect="1"/>
          </p:cNvGraphicFramePr>
          <p:nvPr/>
        </p:nvGraphicFramePr>
        <p:xfrm>
          <a:off x="900113" y="836613"/>
          <a:ext cx="7200900" cy="4679950"/>
        </p:xfrm>
        <a:graphic>
          <a:graphicData uri="http://schemas.openxmlformats.org/presentationml/2006/ole">
            <p:oleObj spid="_x0000_s45059" name="Documento" r:id="rId3" imgW="5575871" imgH="2832329" progId="">
              <p:embed/>
            </p:oleObj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A002DF9-AC3A-4425-B3D6-86CAAD43AB91}" type="slidenum">
              <a:rPr lang="es-ES"/>
              <a:pPr>
                <a:defRPr/>
              </a:pPr>
              <a:t>14</a:t>
            </a:fld>
            <a:endParaRPr lang="es-ES"/>
          </a:p>
        </p:txBody>
      </p:sp>
      <p:graphicFrame>
        <p:nvGraphicFramePr>
          <p:cNvPr id="46083" name="Object 3"/>
          <p:cNvGraphicFramePr>
            <a:graphicFrameLocks noChangeAspect="1"/>
          </p:cNvGraphicFramePr>
          <p:nvPr/>
        </p:nvGraphicFramePr>
        <p:xfrm>
          <a:off x="971550" y="908050"/>
          <a:ext cx="6696075" cy="4033838"/>
        </p:xfrm>
        <a:graphic>
          <a:graphicData uri="http://schemas.openxmlformats.org/presentationml/2006/ole">
            <p:oleObj spid="_x0000_s46083" name="Documento" r:id="rId3" imgW="5575871" imgH="2492406" progId="">
              <p:embed/>
            </p:oleObj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AABC1C7-E29B-4606-A2A5-AAFE45D62880}" type="slidenum">
              <a:rPr lang="es-ES"/>
              <a:pPr>
                <a:defRPr/>
              </a:pPr>
              <a:t>15</a:t>
            </a:fld>
            <a:endParaRPr lang="es-ES"/>
          </a:p>
        </p:txBody>
      </p:sp>
      <p:graphicFrame>
        <p:nvGraphicFramePr>
          <p:cNvPr id="47106" name="Object 2"/>
          <p:cNvGraphicFramePr>
            <a:graphicFrameLocks noChangeAspect="1"/>
          </p:cNvGraphicFramePr>
          <p:nvPr/>
        </p:nvGraphicFramePr>
        <p:xfrm>
          <a:off x="1116013" y="836613"/>
          <a:ext cx="6911975" cy="4679950"/>
        </p:xfrm>
        <a:graphic>
          <a:graphicData uri="http://schemas.openxmlformats.org/presentationml/2006/ole">
            <p:oleObj spid="_x0000_s47106" name="Documento" r:id="rId3" imgW="5575871" imgH="2832329" progId="">
              <p:embed/>
            </p:oleObj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/>
        </p:nvSpPr>
        <p:spPr bwMode="auto">
          <a:xfrm>
            <a:off x="323850" y="790575"/>
            <a:ext cx="768032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lvl="1">
              <a:tabLst>
                <a:tab pos="1911350" algn="l"/>
              </a:tabLst>
            </a:pPr>
            <a:r>
              <a:rPr lang="es-ES" sz="2400">
                <a:ea typeface="Calibri" pitchFamily="34" charset="0"/>
                <a:cs typeface="Arial" charset="0"/>
              </a:rPr>
              <a:t>1. ARMONIZACIÓN DE LAS BASES IMPOSITIVAS</a:t>
            </a:r>
          </a:p>
        </p:txBody>
      </p:sp>
      <p:graphicFrame>
        <p:nvGraphicFramePr>
          <p:cNvPr id="5" name="4 Tabla"/>
          <p:cNvGraphicFramePr>
            <a:graphicFrameLocks noGrp="1"/>
          </p:cNvGraphicFramePr>
          <p:nvPr/>
        </p:nvGraphicFramePr>
        <p:xfrm>
          <a:off x="755650" y="2166938"/>
          <a:ext cx="6985000" cy="3062287"/>
        </p:xfrm>
        <a:graphic>
          <a:graphicData uri="http://schemas.openxmlformats.org/drawingml/2006/table">
            <a:tbl>
              <a:tblPr/>
              <a:tblGrid>
                <a:gridCol w="2659126"/>
                <a:gridCol w="2006534"/>
                <a:gridCol w="192565"/>
                <a:gridCol w="2126551"/>
              </a:tblGrid>
              <a:tr h="25517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 dirty="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romanUcPeriod"/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Aduanero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romanUcPeriod"/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Sociedades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034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1911985" algn="l"/>
                        </a:tabLst>
                      </a:pPr>
                      <a:endParaRPr lang="es-ES" sz="1200" dirty="0">
                        <a:latin typeface="Arial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1911985" algn="l"/>
                        </a:tabLst>
                      </a:pPr>
                      <a:r>
                        <a:rPr lang="es-ES" sz="1200" dirty="0">
                          <a:latin typeface="Arial"/>
                          <a:ea typeface="Calibri"/>
                          <a:cs typeface="Times New Roman"/>
                        </a:rPr>
                        <a:t>Carácter 	</a:t>
                      </a:r>
                      <a:endParaRPr lang="es-ES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>
                        <a:latin typeface="Arial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I. Indirecto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>
                        <a:latin typeface="Arial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I. Directo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5517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1911985" algn="l"/>
                        </a:tabLs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Naturaleza	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Objetiva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Personal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51034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1911985" algn="l"/>
                        </a:tabLs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Hecho imponible	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Importación de bienes y derechos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Obtención de renta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5517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1911985" algn="l"/>
                        </a:tabLs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Base imponible	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Valor de Aduanas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Importe de la renta neta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51034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1911985" algn="l"/>
                        </a:tabLs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Devengo	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En cada operación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Al final del período 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Impositivo: un año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7655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1911985" algn="l"/>
                        </a:tabLst>
                      </a:pPr>
                      <a:r>
                        <a:rPr lang="es-ES" sz="1200">
                          <a:latin typeface="Arial"/>
                          <a:ea typeface="Calibri"/>
                          <a:cs typeface="Times New Roman"/>
                        </a:rPr>
                        <a:t>Finalidad	</a:t>
                      </a:r>
                      <a:endParaRPr lang="es-E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 dirty="0">
                          <a:latin typeface="Arial"/>
                          <a:ea typeface="Calibri"/>
                          <a:cs typeface="Times New Roman"/>
                        </a:rPr>
                        <a:t>No entorpecer el</a:t>
                      </a:r>
                      <a:endParaRPr lang="es-ES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 dirty="0">
                          <a:latin typeface="Arial"/>
                          <a:ea typeface="Calibri"/>
                          <a:cs typeface="Times New Roman"/>
                        </a:rPr>
                        <a:t>c</a:t>
                      </a:r>
                      <a:r>
                        <a:rPr lang="es-ES" sz="1200" dirty="0" smtClean="0">
                          <a:latin typeface="Arial"/>
                          <a:ea typeface="Calibri"/>
                          <a:cs typeface="Times New Roman"/>
                        </a:rPr>
                        <a:t>omercio </a:t>
                      </a:r>
                      <a:r>
                        <a:rPr lang="es-ES" sz="1200" dirty="0">
                          <a:latin typeface="Arial"/>
                          <a:ea typeface="Calibri"/>
                          <a:cs typeface="Times New Roman"/>
                        </a:rPr>
                        <a:t>internacional</a:t>
                      </a:r>
                      <a:endParaRPr lang="es-ES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ES" sz="120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 dirty="0">
                          <a:latin typeface="Arial"/>
                          <a:ea typeface="Calibri"/>
                          <a:cs typeface="Times New Roman"/>
                        </a:rPr>
                        <a:t>Neutralidad</a:t>
                      </a:r>
                      <a:endParaRPr lang="es-ES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 dirty="0">
                          <a:latin typeface="Arial"/>
                          <a:ea typeface="Calibri"/>
                          <a:cs typeface="Times New Roman"/>
                        </a:rPr>
                        <a:t>Eficiencia </a:t>
                      </a:r>
                      <a:r>
                        <a:rPr lang="es-ES" sz="1200" dirty="0" err="1">
                          <a:latin typeface="Arial"/>
                          <a:ea typeface="Calibri"/>
                          <a:cs typeface="Times New Roman"/>
                        </a:rPr>
                        <a:t>asignativa</a:t>
                      </a:r>
                      <a:endParaRPr lang="es-ES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ES" sz="1200" dirty="0">
                          <a:latin typeface="Arial"/>
                          <a:ea typeface="Calibri"/>
                          <a:cs typeface="Times New Roman"/>
                        </a:rPr>
                        <a:t>Política económica</a:t>
                      </a:r>
                      <a:endParaRPr lang="es-ES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E198737-4A7C-4660-B233-61B280EF2E37}" type="slidenum">
              <a:rPr lang="es-ES"/>
              <a:pPr>
                <a:defRPr/>
              </a:pPr>
              <a:t>2</a:t>
            </a:fld>
            <a:endParaRPr lang="es-E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7411" name="Object 3"/>
          <p:cNvGraphicFramePr>
            <a:graphicFrameLocks noChangeAspect="1"/>
          </p:cNvGraphicFramePr>
          <p:nvPr/>
        </p:nvGraphicFramePr>
        <p:xfrm>
          <a:off x="757238" y="914400"/>
          <a:ext cx="7377112" cy="3957638"/>
        </p:xfrm>
        <a:graphic>
          <a:graphicData uri="http://schemas.openxmlformats.org/presentationml/2006/ole">
            <p:oleObj spid="_x0000_s17411" name="Documento" r:id="rId3" imgW="5575871" imgH="2985923" progId="">
              <p:embed/>
            </p:oleObj>
          </a:graphicData>
        </a:graphic>
      </p:graphicFrame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A423B46-C133-455B-ACDC-CB6F9DE9FFCC}" type="slidenum">
              <a:rPr lang="es-ES"/>
              <a:pPr>
                <a:defRPr/>
              </a:pPr>
              <a:t>3</a:t>
            </a:fld>
            <a:endParaRPr lang="es-E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434" name="Object 2"/>
          <p:cNvGraphicFramePr>
            <a:graphicFrameLocks noChangeAspect="1"/>
          </p:cNvGraphicFramePr>
          <p:nvPr/>
        </p:nvGraphicFramePr>
        <p:xfrm>
          <a:off x="1042988" y="1196975"/>
          <a:ext cx="7186612" cy="3960813"/>
        </p:xfrm>
        <a:graphic>
          <a:graphicData uri="http://schemas.openxmlformats.org/presentationml/2006/ole">
            <p:oleObj spid="_x0000_s18434" name="Documento" r:id="rId3" imgW="5575871" imgH="2148167" progId="">
              <p:embed/>
            </p:oleObj>
          </a:graphicData>
        </a:graphic>
      </p:graphicFrame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EB0425D-DB75-4277-89CC-5327457D4535}" type="slidenum">
              <a:rPr lang="es-ES"/>
              <a:pPr>
                <a:defRPr/>
              </a:pPr>
              <a:t>4</a:t>
            </a:fld>
            <a:endParaRPr lang="es-E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9460" name="Object 4"/>
          <p:cNvGraphicFramePr>
            <a:graphicFrameLocks noChangeAspect="1"/>
          </p:cNvGraphicFramePr>
          <p:nvPr/>
        </p:nvGraphicFramePr>
        <p:xfrm>
          <a:off x="827088" y="1052513"/>
          <a:ext cx="7200900" cy="4464050"/>
        </p:xfrm>
        <a:graphic>
          <a:graphicData uri="http://schemas.openxmlformats.org/presentationml/2006/ole">
            <p:oleObj spid="_x0000_s19460" name="Documento" r:id="rId3" imgW="5575871" imgH="3511095" progId="">
              <p:embed/>
            </p:oleObj>
          </a:graphicData>
        </a:graphic>
      </p:graphicFrame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35553B-B144-4D3F-B515-435B98222FC2}" type="slidenum">
              <a:rPr lang="es-ES"/>
              <a:pPr>
                <a:defRPr/>
              </a:pPr>
              <a:t>5</a:t>
            </a:fld>
            <a:endParaRPr lang="es-E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0482" name="Object 2"/>
          <p:cNvGraphicFramePr>
            <a:graphicFrameLocks noChangeAspect="1"/>
          </p:cNvGraphicFramePr>
          <p:nvPr/>
        </p:nvGraphicFramePr>
        <p:xfrm>
          <a:off x="977900" y="693738"/>
          <a:ext cx="6826250" cy="4792662"/>
        </p:xfrm>
        <a:graphic>
          <a:graphicData uri="http://schemas.openxmlformats.org/presentationml/2006/ole">
            <p:oleObj spid="_x0000_s20482" name="Documento" r:id="rId3" imgW="5575871" imgH="3913966" progId="">
              <p:embed/>
            </p:oleObj>
          </a:graphicData>
        </a:graphic>
      </p:graphicFrame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349E6E2-DBDE-4419-B66B-261D1D393DB5}" type="slidenum">
              <a:rPr lang="es-ES"/>
              <a:pPr>
                <a:defRPr/>
              </a:pPr>
              <a:t>6</a:t>
            </a:fld>
            <a:endParaRPr lang="es-E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98E2252-A6C6-44E6-98E4-37875C3D20D1}" type="slidenum">
              <a:rPr lang="es-ES"/>
              <a:pPr>
                <a:defRPr/>
              </a:pPr>
              <a:t>7</a:t>
            </a:fld>
            <a:endParaRPr lang="es-ES"/>
          </a:p>
        </p:txBody>
      </p:sp>
      <p:graphicFrame>
        <p:nvGraphicFramePr>
          <p:cNvPr id="21506" name="Object 2"/>
          <p:cNvGraphicFramePr>
            <a:graphicFrameLocks noChangeAspect="1"/>
          </p:cNvGraphicFramePr>
          <p:nvPr/>
        </p:nvGraphicFramePr>
        <p:xfrm>
          <a:off x="539750" y="620713"/>
          <a:ext cx="7848600" cy="5111750"/>
        </p:xfrm>
        <a:graphic>
          <a:graphicData uri="http://schemas.openxmlformats.org/presentationml/2006/ole">
            <p:oleObj spid="_x0000_s21506" name="Documento" r:id="rId3" imgW="5575871" imgH="4573308" progId="">
              <p:embed/>
            </p:oleObj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52C3509-1E78-4112-A0BE-A5091244B87B}" type="slidenum">
              <a:rPr lang="es-ES"/>
              <a:pPr>
                <a:defRPr/>
              </a:pPr>
              <a:t>8</a:t>
            </a:fld>
            <a:endParaRPr lang="es-ES"/>
          </a:p>
        </p:txBody>
      </p:sp>
      <p:graphicFrame>
        <p:nvGraphicFramePr>
          <p:cNvPr id="23554" name="Object 2"/>
          <p:cNvGraphicFramePr>
            <a:graphicFrameLocks noChangeAspect="1"/>
          </p:cNvGraphicFramePr>
          <p:nvPr/>
        </p:nvGraphicFramePr>
        <p:xfrm>
          <a:off x="977900" y="693738"/>
          <a:ext cx="7567613" cy="5111750"/>
        </p:xfrm>
        <a:graphic>
          <a:graphicData uri="http://schemas.openxmlformats.org/presentationml/2006/ole">
            <p:oleObj spid="_x0000_s23554" name="Documento" r:id="rId3" imgW="5575871" imgH="4614315" progId="">
              <p:embed/>
            </p:oleObj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52CD4BC-BA82-47E4-84C6-87D13E8A89C1}" type="slidenum">
              <a:rPr lang="es-ES"/>
              <a:pPr>
                <a:defRPr/>
              </a:pPr>
              <a:t>9</a:t>
            </a:fld>
            <a:endParaRPr lang="es-ES"/>
          </a:p>
        </p:txBody>
      </p:sp>
      <p:graphicFrame>
        <p:nvGraphicFramePr>
          <p:cNvPr id="24578" name="Object 2"/>
          <p:cNvGraphicFramePr>
            <a:graphicFrameLocks noChangeAspect="1"/>
          </p:cNvGraphicFramePr>
          <p:nvPr/>
        </p:nvGraphicFramePr>
        <p:xfrm>
          <a:off x="827088" y="692150"/>
          <a:ext cx="7489825" cy="4392613"/>
        </p:xfrm>
        <a:graphic>
          <a:graphicData uri="http://schemas.openxmlformats.org/presentationml/2006/ole">
            <p:oleObj spid="_x0000_s24578" name="Documento" r:id="rId3" imgW="5575871" imgH="2451400" progId="">
              <p:embed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417</TotalTime>
  <Words>98</Words>
  <Application>Microsoft Office PowerPoint</Application>
  <PresentationFormat>On-screen Show (4:3)</PresentationFormat>
  <Paragraphs>48</Paragraphs>
  <Slides>15</Slides>
  <Notes>0</Notes>
  <HiddenSlides>0</HiddenSlides>
  <MMClips>0</MMClips>
  <ScaleCrop>false</ScaleCrop>
  <HeadingPairs>
    <vt:vector size="8" baseType="variant">
      <vt:variant>
        <vt:lpstr>Fuentes usadas</vt:lpstr>
      </vt:variant>
      <vt:variant>
        <vt:i4>3</vt:i4>
      </vt:variant>
      <vt:variant>
        <vt:lpstr>Plantilla de diseño</vt:lpstr>
      </vt:variant>
      <vt:variant>
        <vt:i4>1</vt:i4>
      </vt:variant>
      <vt:variant>
        <vt:lpstr>Servidores OLE incrustados</vt:lpstr>
      </vt:variant>
      <vt:variant>
        <vt:i4>1</vt:i4>
      </vt:variant>
      <vt:variant>
        <vt:lpstr>Títulos de diapositiva</vt:lpstr>
      </vt:variant>
      <vt:variant>
        <vt:i4>15</vt:i4>
      </vt:variant>
    </vt:vector>
  </HeadingPairs>
  <TitlesOfParts>
    <vt:vector size="20" baseType="lpstr">
      <vt:lpstr>Arial</vt:lpstr>
      <vt:lpstr>Calibri</vt:lpstr>
      <vt:lpstr>Times New Roman</vt:lpstr>
      <vt:lpstr>Tema de Office</vt:lpstr>
      <vt:lpstr>Documento</vt:lpstr>
      <vt:lpstr>VALOR DE MERCADO EN ADUANAS Y EN  PRECIOS DE TRANSFERENCIA ¿ES POSIBLE UN ÚNICO VALOR?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  <vt:lpstr>Diapositiva 10</vt:lpstr>
      <vt:lpstr>Diapositiva 11</vt:lpstr>
      <vt:lpstr>Diapositiva 12</vt:lpstr>
      <vt:lpstr>Diapositiva 13</vt:lpstr>
      <vt:lpstr>Diapositiva 14</vt:lpstr>
      <vt:lpstr>Diapositiva 15</vt:lpstr>
    </vt:vector>
  </TitlesOfParts>
  <Company>Informática SEHyP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VALOR DE MERCADO EN ADUANAS Y EN  PRECIOS DE TRANSFERENCIA ¿ES POSIBLE</dc:title>
  <dc:creator>CDC03</dc:creator>
  <cp:lastModifiedBy>Hernán Castillejo</cp:lastModifiedBy>
  <cp:revision>53</cp:revision>
  <dcterms:created xsi:type="dcterms:W3CDTF">2013-06-06T09:29:32Z</dcterms:created>
  <dcterms:modified xsi:type="dcterms:W3CDTF">2013-10-01T21:55:35Z</dcterms:modified>
</cp:coreProperties>
</file>